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26"/>
  </p:notesMasterIdLst>
  <p:handoutMasterIdLst>
    <p:handoutMasterId r:id="rId27"/>
  </p:handoutMasterIdLst>
  <p:sldIdLst>
    <p:sldId id="292" r:id="rId5"/>
    <p:sldId id="257" r:id="rId6"/>
    <p:sldId id="324" r:id="rId7"/>
    <p:sldId id="258" r:id="rId8"/>
    <p:sldId id="530" r:id="rId9"/>
    <p:sldId id="335" r:id="rId10"/>
    <p:sldId id="259" r:id="rId11"/>
    <p:sldId id="323" r:id="rId12"/>
    <p:sldId id="529" r:id="rId13"/>
    <p:sldId id="328" r:id="rId14"/>
    <p:sldId id="327" r:id="rId15"/>
    <p:sldId id="330" r:id="rId16"/>
    <p:sldId id="331" r:id="rId17"/>
    <p:sldId id="278" r:id="rId18"/>
    <p:sldId id="282" r:id="rId19"/>
    <p:sldId id="283" r:id="rId20"/>
    <p:sldId id="525" r:id="rId21"/>
    <p:sldId id="279" r:id="rId22"/>
    <p:sldId id="260" r:id="rId23"/>
    <p:sldId id="301" r:id="rId24"/>
    <p:sldId id="29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3"/>
    <a:srgbClr val="78A6AC"/>
    <a:srgbClr val="23406F"/>
    <a:srgbClr val="37A1CE"/>
    <a:srgbClr val="0C365F"/>
    <a:srgbClr val="9DCB3A"/>
    <a:srgbClr val="EA1765"/>
    <a:srgbClr val="39A2CF"/>
    <a:srgbClr val="E98B0D"/>
    <a:srgbClr val="7A7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034" autoAdjust="0"/>
    <p:restoredTop sz="94639" autoAdjust="0"/>
  </p:normalViewPr>
  <p:slideViewPr>
    <p:cSldViewPr snapToGrid="0">
      <p:cViewPr varScale="1">
        <p:scale>
          <a:sx n="79" d="100"/>
          <a:sy n="79" d="100"/>
        </p:scale>
        <p:origin x="110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Localizzazioni più frequenti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1809360768457679"/>
          <c:w val="0.72956770758567735"/>
          <c:h val="0.84768020677508482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Localizzazioni più frequenti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B5F-441D-A390-BB575970D11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1B5F-441D-A390-BB575970D11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1B5F-441D-A390-BB575970D11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B5F-441D-A390-BB575970D11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respiratorie</c:v>
                </c:pt>
                <c:pt idx="1">
                  <c:v>battieremie</c:v>
                </c:pt>
                <c:pt idx="2">
                  <c:v>urinarie</c:v>
                </c:pt>
                <c:pt idx="3">
                  <c:v>inf. del sito chirurgico</c:v>
                </c:pt>
              </c:strCache>
            </c:strRef>
          </c:cat>
          <c:val>
            <c:numRef>
              <c:f>Foglio1!$B$2:$B$5</c:f>
              <c:numCache>
                <c:formatCode>0.00%</c:formatCode>
                <c:ptCount val="4"/>
                <c:pt idx="0">
                  <c:v>0.23499999999999999</c:v>
                </c:pt>
                <c:pt idx="1">
                  <c:v>0.183</c:v>
                </c:pt>
                <c:pt idx="2" formatCode="0%">
                  <c:v>0.18</c:v>
                </c:pt>
                <c:pt idx="3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5F-441D-A390-BB575970D11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14/10/2025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14/10/2025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baseline="0" dirty="0">
                <a:solidFill>
                  <a:srgbClr val="211D1E"/>
                </a:solidFill>
                <a:latin typeface="DIN Next LT Pro Light"/>
              </a:rPr>
              <a:t>Il ricovero in elezione in Terapia Intensiva (TI) è uno standard di cura per il trattamento di molti interventi chirurgici e viene indicato in relazione al rischio precoce di complicanze postoperatorie, ma è spesso condizionato da condotte locali o disponibilità di posti letto intensivi/semintensivi.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64BFC-AAE3-4AF1-9562-E9B99F8B2E1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081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 monitoraggi sono costanti e </a:t>
            </a:r>
            <a:r>
              <a:rPr lang="it-IT" dirty="0" err="1"/>
              <a:t>continui,realizzaticondispositivicomplessi</a:t>
            </a:r>
            <a:r>
              <a:rPr lang="it-IT" dirty="0"/>
              <a:t> e </a:t>
            </a:r>
            <a:r>
              <a:rPr lang="it-IT" dirty="0" err="1"/>
              <a:t>comprendonola</a:t>
            </a:r>
            <a:r>
              <a:rPr lang="it-IT" dirty="0"/>
              <a:t> misurazione dei parametri vitali:</a:t>
            </a:r>
          </a:p>
          <a:p>
            <a:r>
              <a:rPr lang="it-IT" dirty="0"/>
              <a:t>- FC, PA, TC, FR, PVC, </a:t>
            </a:r>
            <a:r>
              <a:rPr lang="it-IT" dirty="0" err="1"/>
              <a:t>IAP,il</a:t>
            </a:r>
            <a:r>
              <a:rPr lang="it-IT" dirty="0"/>
              <a:t> monitoraggio cardiocircolatorio (attraverso un </a:t>
            </a:r>
            <a:r>
              <a:rPr lang="it-IT" dirty="0" err="1"/>
              <a:t>monitoraggiocostantedell</a:t>
            </a:r>
            <a:r>
              <a:rPr lang="it-IT" dirty="0"/>
              <a:t> attività cardiaca in3-5derivazioni, ma anche mediante ECG frequenti refertati da i cardiologi di guardia); della respirazione  e ventilazione, e dell'equilibrio acido-base (attraverso una serie di EGA più volte a turno), il monitoraggio neurologico (attraverso il controllo delle pupille soprattutto se si tratta di pazienti sedati), e del bilancio idro-elettrolitico, e la misurazione giornaliera del peso corporeo. per una più corretta e tempestiva gestione del paziente, si procederà al posizionamento di accessi venosi periferici o profondi eco-guidati (</a:t>
            </a:r>
            <a:r>
              <a:rPr lang="it-IT" dirty="0" err="1"/>
              <a:t>vygon</a:t>
            </a:r>
            <a:r>
              <a:rPr lang="it-IT" dirty="0"/>
              <a:t> in sede brachiale, femorale, o radiale con tecnica sterile), o centrali (CVC, BILUME O TRILUME).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64BFC-AAE3-4AF1-9562-E9B99F8B2E1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45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AA546-575A-BA46-9DBD-66BA4680B192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5994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AA546-575A-BA46-9DBD-66BA4680B192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0728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2118-CBC2-4399-9C80-EE7140576AA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516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2118-CBC2-4399-9C80-EE7140576AA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589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64BFC-AAE3-4AF1-9562-E9B99F8B2E1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618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2118-CBC2-4399-9C80-EE7140576AA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37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5413598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D1554E-7EF2-44AC-BA44-70A2B54D9DB9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3508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923263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884271" y="3841"/>
            <a:ext cx="139933" cy="6858000"/>
          </a:xfrm>
          <a:prstGeom prst="rect">
            <a:avLst/>
          </a:prstGeom>
          <a:solidFill>
            <a:srgbClr val="78A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>
              <a:solidFill>
                <a:srgbClr val="39A2CF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7A78B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07440" y="-1345"/>
            <a:ext cx="139933" cy="6858000"/>
          </a:xfrm>
          <a:prstGeom prst="rect">
            <a:avLst/>
          </a:prstGeom>
          <a:solidFill>
            <a:srgbClr val="23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8BBB6B-2702-E908-77D9-989416525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/>
        </p:blipFill>
        <p:spPr>
          <a:xfrm>
            <a:off x="-150487" y="-9658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42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N^L2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0618B0E-EF1F-3D4E-ADE6-504151E3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038" y="249341"/>
            <a:ext cx="10323576" cy="83968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title text.</a:t>
            </a:r>
            <a:br>
              <a:rPr lang="en-US"/>
            </a:br>
            <a:r>
              <a:rPr lang="en-US"/>
              <a:t>To create subtitle, unbold and change to 22pts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9FA735-58DC-AC4D-91AA-B39987F8267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0038" y="1628775"/>
            <a:ext cx="11591925" cy="4637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enter text or click an icon to insert an object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9E0C00-CC55-9C4F-B88A-097674AA0E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703361-6F65-454F-9631-823DECB4C27F}" type="datetime1">
              <a:rPr lang="en-US" smtClean="0"/>
              <a:pPr/>
              <a:t>10/14/2025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545E707-6AC6-D043-8C12-656C974E6E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C74F8F0-C860-D049-87D9-FA0DC9DE2C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50E99F9-58F0-4AF2-A985-BDC45D75003F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SN^logo">
            <a:extLst>
              <a:ext uri="{FF2B5EF4-FFF2-40B4-BE49-F238E27FC236}">
                <a16:creationId xmlns:a16="http://schemas.microsoft.com/office/drawing/2014/main" id="{1834C1E6-AB2C-44BE-9659-FB17690F0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9747" y="327025"/>
            <a:ext cx="925200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87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3" orient="horz" pos="155">
          <p15:clr>
            <a:srgbClr val="FBAE40"/>
          </p15:clr>
        </p15:guide>
        <p15:guide id="4" orient="horz" pos="1026">
          <p15:clr>
            <a:srgbClr val="FBAE40"/>
          </p15:clr>
        </p15:guide>
        <p15:guide id="5" orient="horz" pos="3947">
          <p15:clr>
            <a:srgbClr val="FBAE40"/>
          </p15:clr>
        </p15:guide>
        <p15:guide id="6" orient="horz" pos="68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4542C42-F0C8-417A-980A-09B6C1CD6C24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33902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0278848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B79944-34CF-4A72-AC1B-909189585767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3654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AAF3A87-C769-4508-A602-98056DD906C2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7060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1DB439-C8A9-45DF-AFF2-9EFA3E72C152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7098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0769953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251FC1-1A75-47DA-9A6E-B43CF6E86A62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Parallelogramma 14">
            <a:extLst>
              <a:ext uri="{FF2B5EF4-FFF2-40B4-BE49-F238E27FC236}">
                <a16:creationId xmlns:a16="http://schemas.microsoft.com/office/drawing/2014/main" id="{6D552901-6EB5-D6DC-25A4-9BD84766946C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EF7BA42-BB9E-48C3-4E79-3D65D6608F55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B02C9D2-562E-978C-739E-3DE857056452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cxnSp>
        <p:nvCxnSpPr>
          <p:cNvPr id="11" name="Connecteur droit 19">
            <a:extLst>
              <a:ext uri="{FF2B5EF4-FFF2-40B4-BE49-F238E27FC236}">
                <a16:creationId xmlns:a16="http://schemas.microsoft.com/office/drawing/2014/main" id="{984B97E6-8EB6-9C08-3199-5EF8CFB9AC1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9">
            <a:extLst>
              <a:ext uri="{FF2B5EF4-FFF2-40B4-BE49-F238E27FC236}">
                <a16:creationId xmlns:a16="http://schemas.microsoft.com/office/drawing/2014/main" id="{8A5F64FE-4DE8-28B7-124C-C248C548B8D2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9">
            <a:extLst>
              <a:ext uri="{FF2B5EF4-FFF2-40B4-BE49-F238E27FC236}">
                <a16:creationId xmlns:a16="http://schemas.microsoft.com/office/drawing/2014/main" id="{381A11E0-AE7F-44D4-CAE1-16AD1FFDC33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140C33D6-A5F0-63DC-4287-88A7A41317C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31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04164A-D1F3-464B-BA5A-A4C4D8F35ADB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675AB58-1C27-F8E3-A408-4DEDD07CC0DD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4937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7" name="Parallelogramma 14">
            <a:extLst>
              <a:ext uri="{FF2B5EF4-FFF2-40B4-BE49-F238E27FC236}">
                <a16:creationId xmlns:a16="http://schemas.microsoft.com/office/drawing/2014/main" id="{59B4C6F9-7EBD-8E8A-83DF-A9BE48923D10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876104C-AE2F-85A6-4B15-CEAEDE476842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5209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06" r:id="rId14"/>
    <p:sldLayoutId id="2147483708" r:id="rId15"/>
    <p:sldLayoutId id="2147483719" r:id="rId16"/>
    <p:sldLayoutId id="2147483720" r:id="rId17"/>
    <p:sldLayoutId id="2147483721" r:id="rId18"/>
    <p:sldLayoutId id="2147483725" r:id="rId19"/>
    <p:sldLayoutId id="2147483726" r:id="rId20"/>
    <p:sldLayoutId id="2147483722" r:id="rId21"/>
    <p:sldLayoutId id="2147483723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3773"/>
                </a:solidFill>
              </a:rPr>
              <a:t>Gestione e trattamento del paziente post-chirurgico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9400" y="4936517"/>
            <a:ext cx="5186935" cy="1279652"/>
          </a:xfrm>
        </p:spPr>
        <p:txBody>
          <a:bodyPr>
            <a:normAutofit fontScale="70000" lnSpcReduction="20000"/>
          </a:bodyPr>
          <a:lstStyle/>
          <a:p>
            <a:r>
              <a:rPr lang="it-IT" sz="2800" b="1" dirty="0">
                <a:solidFill>
                  <a:srgbClr val="78A6AC"/>
                </a:solidFill>
              </a:rPr>
              <a:t>Lucia </a:t>
            </a:r>
            <a:r>
              <a:rPr lang="it-IT" sz="2800" b="1" dirty="0" err="1">
                <a:solidFill>
                  <a:srgbClr val="78A6AC"/>
                </a:solidFill>
              </a:rPr>
              <a:t>franzoso</a:t>
            </a:r>
            <a:endParaRPr lang="it-IT" sz="2800" b="1" dirty="0">
              <a:solidFill>
                <a:srgbClr val="78A6AC"/>
              </a:solidFill>
            </a:endParaRPr>
          </a:p>
          <a:p>
            <a:r>
              <a:rPr lang="it-IT" sz="2800" b="1" dirty="0" err="1">
                <a:solidFill>
                  <a:srgbClr val="78A6AC"/>
                </a:solidFill>
              </a:rPr>
              <a:t>u.o.c</a:t>
            </a:r>
            <a:r>
              <a:rPr lang="it-IT" sz="2800" b="1" dirty="0">
                <a:solidFill>
                  <a:srgbClr val="78A6AC"/>
                </a:solidFill>
              </a:rPr>
              <a:t>. anestesia e rianimazione </a:t>
            </a:r>
          </a:p>
          <a:p>
            <a:r>
              <a:rPr lang="it-IT" sz="2800" b="1" dirty="0" err="1">
                <a:solidFill>
                  <a:srgbClr val="78A6AC"/>
                </a:solidFill>
              </a:rPr>
              <a:t>p.o.</a:t>
            </a:r>
            <a:r>
              <a:rPr lang="it-IT" sz="2800" b="1" dirty="0">
                <a:solidFill>
                  <a:srgbClr val="78A6AC"/>
                </a:solidFill>
              </a:rPr>
              <a:t> s.s. annunziata-asl </a:t>
            </a:r>
            <a:r>
              <a:rPr lang="it-IT" sz="2800" b="1" dirty="0" err="1">
                <a:solidFill>
                  <a:srgbClr val="78A6AC"/>
                </a:solidFill>
              </a:rPr>
              <a:t>taranto</a:t>
            </a:r>
            <a:endParaRPr lang="it-IT" sz="2800" b="1" dirty="0">
              <a:solidFill>
                <a:srgbClr val="78A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870D30-572B-1535-F0C7-CA26A7AF8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14" y="2468119"/>
            <a:ext cx="2915064" cy="29150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152DA4-BD03-12A7-5119-BA5DF994F8FB}"/>
              </a:ext>
            </a:extLst>
          </p:cNvPr>
          <p:cNvSpPr txBox="1"/>
          <p:nvPr/>
        </p:nvSpPr>
        <p:spPr>
          <a:xfrm>
            <a:off x="1261802" y="989625"/>
            <a:ext cx="4210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Ricovero in T.I.</a:t>
            </a:r>
          </a:p>
          <a:p>
            <a:r>
              <a:rPr lang="it-IT" dirty="0"/>
              <a:t>Febbre e indici di flogosi alti.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14702D9-435E-2E08-3F59-E9BB08719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537" r="4493" b="43092"/>
          <a:stretch/>
        </p:blipFill>
        <p:spPr>
          <a:xfrm>
            <a:off x="4761961" y="1564269"/>
            <a:ext cx="6341955" cy="8083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C757282-5D44-E186-6A1E-29C57CDF4A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053" b="24831"/>
          <a:stretch/>
        </p:blipFill>
        <p:spPr>
          <a:xfrm>
            <a:off x="2556841" y="2462104"/>
            <a:ext cx="6560654" cy="4208961"/>
          </a:xfrm>
          <a:prstGeom prst="rect">
            <a:avLst/>
          </a:prstGeom>
        </p:spPr>
      </p:pic>
      <p:sp>
        <p:nvSpPr>
          <p:cNvPr id="8" name="Titolo 3">
            <a:extLst>
              <a:ext uri="{FF2B5EF4-FFF2-40B4-BE49-F238E27FC236}">
                <a16:creationId xmlns:a16="http://schemas.microsoft.com/office/drawing/2014/main" id="{05C592CF-DA2A-D237-79A0-42923348D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069"/>
            <a:ext cx="10515600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Caso clinico</a:t>
            </a:r>
          </a:p>
        </p:txBody>
      </p:sp>
    </p:spTree>
    <p:extLst>
      <p:ext uri="{BB962C8B-B14F-4D97-AF65-F5344CB8AC3E}">
        <p14:creationId xmlns:p14="http://schemas.microsoft.com/office/powerpoint/2010/main" val="1039931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FC82E5-69CF-F49F-B181-655D1527F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3835" y="1920028"/>
            <a:ext cx="6394891" cy="341060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D4CCE6A-BAFE-8601-36A5-DEEAECB66606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2000" cy="12707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i="1" dirty="0">
                <a:solidFill>
                  <a:srgbClr val="002060"/>
                </a:solidFill>
                <a:latin typeface="+mn-lt"/>
              </a:rPr>
              <a:t>Riscoperta dei DPI e delle norme igieniche durante il COVID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C1A531-D3A3-CE53-BB7F-9E0D02667BF5}"/>
              </a:ext>
            </a:extLst>
          </p:cNvPr>
          <p:cNvSpPr txBox="1"/>
          <p:nvPr/>
        </p:nvSpPr>
        <p:spPr>
          <a:xfrm>
            <a:off x="702365" y="2412517"/>
            <a:ext cx="4356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Consulenza infettivologica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Tigeciclina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Imipenem</a:t>
            </a:r>
            <a:r>
              <a:rPr lang="it-IT" dirty="0"/>
              <a:t> + </a:t>
            </a:r>
            <a:r>
              <a:rPr lang="it-IT" dirty="0" err="1"/>
              <a:t>Cilastatina</a:t>
            </a:r>
            <a:r>
              <a:rPr lang="it-IT" dirty="0"/>
              <a:t> + </a:t>
            </a:r>
            <a:r>
              <a:rPr lang="it-IT" dirty="0" err="1"/>
              <a:t>Relebactam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77A3B3D-A24E-F59B-8C05-4602E6DB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64" y="3813317"/>
            <a:ext cx="2048434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6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05420E1-20DA-D90E-B77B-DF2EE1FCF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713" y="886747"/>
            <a:ext cx="3813378" cy="508450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D693AAE-9FDD-0421-3A1B-0F54CF40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070" y="2690966"/>
            <a:ext cx="4762500" cy="24003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6D74DA-7388-6D6B-7D32-16A2D22E2431}"/>
              </a:ext>
            </a:extLst>
          </p:cNvPr>
          <p:cNvSpPr txBox="1"/>
          <p:nvPr/>
        </p:nvSpPr>
        <p:spPr>
          <a:xfrm>
            <a:off x="6921910" y="648929"/>
            <a:ext cx="390340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900" b="1" dirty="0">
                <a:solidFill>
                  <a:schemeClr val="accent1">
                    <a:lumMod val="50000"/>
                  </a:schemeClr>
                </a:solidFill>
              </a:rPr>
              <a:t>UTILIZZO DELL’NPWT A SCOPO PREVENTIVO delle SSI</a:t>
            </a:r>
          </a:p>
        </p:txBody>
      </p:sp>
    </p:spTree>
    <p:extLst>
      <p:ext uri="{BB962C8B-B14F-4D97-AF65-F5344CB8AC3E}">
        <p14:creationId xmlns:p14="http://schemas.microsoft.com/office/powerpoint/2010/main" val="3868955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03CA840-B87E-369A-3D7D-4494ACAD1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799" y="136526"/>
            <a:ext cx="3598209" cy="60369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85BB3A-9F80-F31C-D29D-4DBC25007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5" r="6806" b="29856"/>
          <a:stretch/>
        </p:blipFill>
        <p:spPr>
          <a:xfrm>
            <a:off x="279313" y="136525"/>
            <a:ext cx="3956016" cy="603699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A0E7673-0488-DE1D-D910-A36728455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48"/>
          <a:stretch/>
        </p:blipFill>
        <p:spPr>
          <a:xfrm>
            <a:off x="8314478" y="136525"/>
            <a:ext cx="3598209" cy="60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51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975220B-B5DF-4788-BC62-6786CA5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85" y="60232"/>
            <a:ext cx="7481600" cy="1018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Terapia</a:t>
            </a:r>
            <a:r>
              <a:rPr lang="en-US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pressione</a:t>
            </a:r>
            <a:r>
              <a:rPr lang="en-US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negativa</a:t>
            </a:r>
            <a:r>
              <a:rPr lang="en-US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2639ABF-09E2-45AD-AE77-1EAB58E9BC34}"/>
              </a:ext>
            </a:extLst>
          </p:cNvPr>
          <p:cNvSpPr txBox="1"/>
          <p:nvPr/>
        </p:nvSpPr>
        <p:spPr>
          <a:xfrm>
            <a:off x="566496" y="1621991"/>
            <a:ext cx="5073864" cy="3536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terapia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pressione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negativa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è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concepita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ambiente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favorisca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guarigione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ferita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FAVORISCE LA PERFUSIONE E LA FORMAZIONE DI TESSUTO DI   	GRANULAZIONE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DRENA EFFICACEMENTE ESSUDATI E MATERIALI INFETTI E LI 	QUANTIFICA E NE EVIDENZIA LA TIPOLOGIA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RIDUCE LO SVILUPPO DI ADERENZE TRA VISCERI E PARETE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RIDUCE LA LATERIZZAZIONE DELL’ADDOME E FAVORISCE LA CHIUSURA 	PRECOCE DELLA FASCIA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86F3A7-800A-05AF-2E6F-3EC49F01F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19" b="-3"/>
          <a:stretch/>
        </p:blipFill>
        <p:spPr>
          <a:xfrm>
            <a:off x="5640360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A75EE119-DDB9-4C18-8D3A-896D5C74D5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190" r="13965" b="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FE60C2-10E6-105E-0339-72D8EA7E218D}"/>
              </a:ext>
            </a:extLst>
          </p:cNvPr>
          <p:cNvSpPr txBox="1"/>
          <p:nvPr/>
        </p:nvSpPr>
        <p:spPr>
          <a:xfrm>
            <a:off x="737666" y="5158493"/>
            <a:ext cx="435996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Riduzione rischio di infezione del sito chirurgico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0A593B92-5814-4E09-3126-15370DD454B5}"/>
              </a:ext>
            </a:extLst>
          </p:cNvPr>
          <p:cNvSpPr/>
          <p:nvPr/>
        </p:nvSpPr>
        <p:spPr>
          <a:xfrm>
            <a:off x="2743504" y="4770628"/>
            <a:ext cx="174145" cy="3231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D3E80BB-2087-104F-E64D-EF423154F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5381" y="3775207"/>
            <a:ext cx="2716042" cy="27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19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65236-00AE-984F-501C-2F630480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393DE-A7AA-3721-B945-E8611A86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rgbClr val="002060"/>
                </a:solidFill>
                <a:latin typeface="Grandview"/>
              </a:rPr>
              <a:t>La NPWT come </a:t>
            </a:r>
            <a:r>
              <a:rPr lang="it-IT" sz="3200" dirty="0">
                <a:solidFill>
                  <a:schemeClr val="accent4">
                    <a:lumMod val="75000"/>
                  </a:schemeClr>
                </a:solidFill>
                <a:latin typeface="Grandview"/>
              </a:rPr>
              <a:t>profilassi</a:t>
            </a:r>
            <a:r>
              <a:rPr lang="it-IT" sz="3200" dirty="0">
                <a:solidFill>
                  <a:srgbClr val="002060"/>
                </a:solidFill>
                <a:latin typeface="Grandview"/>
              </a:rPr>
              <a:t> per le SSI </a:t>
            </a:r>
          </a:p>
        </p:txBody>
      </p:sp>
      <p:pic>
        <p:nvPicPr>
          <p:cNvPr id="7" name="Segnaposto contenuto 6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AA9E61C3-7DF5-A3D0-D6EB-27FFDE86E1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t="-459" r="-223"/>
          <a:stretch>
            <a:fillRect/>
          </a:stretch>
        </p:blipFill>
        <p:spPr>
          <a:xfrm>
            <a:off x="2987" y="1233539"/>
            <a:ext cx="10765426" cy="2624981"/>
          </a:xfr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E35D350-4CBB-07E4-6506-271F5DBBB10E}"/>
              </a:ext>
            </a:extLst>
          </p:cNvPr>
          <p:cNvSpPr/>
          <p:nvPr/>
        </p:nvSpPr>
        <p:spPr>
          <a:xfrm>
            <a:off x="9836991" y="104827"/>
            <a:ext cx="2156935" cy="830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9" name="Immagine 8" descr="Immagine che contiene testo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DEDAEEB4-97C6-66F7-692B-3889E6267F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0350" y="3167635"/>
            <a:ext cx="2475279" cy="3620803"/>
          </a:xfrm>
          <a:prstGeom prst="rect">
            <a:avLst/>
          </a:prstGeom>
        </p:spPr>
      </p:pic>
      <p:pic>
        <p:nvPicPr>
          <p:cNvPr id="4" name="Immagine 3" descr="Immagine che contiene testo, schermata, Carattere, numero&#10;&#10;Il contenuto generato dall&amp;#39;IA potrebbe non essere corretto.">
            <a:extLst>
              <a:ext uri="{FF2B5EF4-FFF2-40B4-BE49-F238E27FC236}">
                <a16:creationId xmlns:a16="http://schemas.microsoft.com/office/drawing/2014/main" id="{EA7F09BB-4C5C-53B3-43E4-D2CA0CBE75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1" y="4274220"/>
            <a:ext cx="7288401" cy="25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A72BD-A042-D6CF-634D-344678949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ADEF2-FE54-AF07-5C87-5691524D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40" y="988576"/>
            <a:ext cx="4617709" cy="129742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NPWT come parte del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trattamento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le SSI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0393B6A-0CA2-C8F0-7D04-D2461F049A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9241" y="2633236"/>
            <a:ext cx="4686984" cy="366468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MONITORAGGIO DEI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GLICEMIA, SPO2, TC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ANTIBIOTICO-PROFILASSI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METICOLOSA TECNICA CHIRURGICA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CHIRURGIA MINI INVASIVA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ACCURATA DETERSIONE E DISINFEZIONE DELLA CUTE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magine 4" descr="C:\Users\910460\Desktop\IMG-20231211-WA0025.jpg">
            <a:extLst>
              <a:ext uri="{FF2B5EF4-FFF2-40B4-BE49-F238E27FC236}">
                <a16:creationId xmlns:a16="http://schemas.microsoft.com/office/drawing/2014/main" id="{6A514C09-740A-1FD8-DDEA-19852E1F5E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40767" r="-2" b="-2"/>
          <a:stretch>
            <a:fillRect/>
          </a:stretch>
        </p:blipFill>
        <p:spPr>
          <a:xfrm>
            <a:off x="5679451" y="-1"/>
            <a:ext cx="3256277" cy="3429000"/>
          </a:xfrm>
          <a:prstGeom prst="rect">
            <a:avLst/>
          </a:prstGeom>
        </p:spPr>
      </p:pic>
      <p:pic>
        <p:nvPicPr>
          <p:cNvPr id="8" name="Immagine 7" descr="C:\Users\910460\Desktop\1506447399570.jpg">
            <a:extLst>
              <a:ext uri="{FF2B5EF4-FFF2-40B4-BE49-F238E27FC236}">
                <a16:creationId xmlns:a16="http://schemas.microsoft.com/office/drawing/2014/main" id="{98DC2CB9-9849-B82C-31DE-8E7A551B0B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3958" r="-2" b="17062"/>
          <a:stretch>
            <a:fillRect/>
          </a:stretch>
        </p:blipFill>
        <p:spPr>
          <a:xfrm>
            <a:off x="8935722" y="1"/>
            <a:ext cx="3256277" cy="3429000"/>
          </a:xfrm>
          <a:prstGeom prst="rect">
            <a:avLst/>
          </a:prstGeom>
        </p:spPr>
      </p:pic>
      <p:pic>
        <p:nvPicPr>
          <p:cNvPr id="4" name="Immagine 3" descr="C:\Users\910460\Downloads\20231211_111247 (2).jpg">
            <a:extLst>
              <a:ext uri="{FF2B5EF4-FFF2-40B4-BE49-F238E27FC236}">
                <a16:creationId xmlns:a16="http://schemas.microsoft.com/office/drawing/2014/main" id="{80210BDB-9B1B-531A-F3B5-850ABCD341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8778"/>
          <a:stretch>
            <a:fillRect/>
          </a:stretch>
        </p:blipFill>
        <p:spPr>
          <a:xfrm>
            <a:off x="5679449" y="3428999"/>
            <a:ext cx="3256277" cy="3429000"/>
          </a:xfrm>
          <a:prstGeom prst="rect">
            <a:avLst/>
          </a:prstGeom>
        </p:spPr>
      </p:pic>
      <p:pic>
        <p:nvPicPr>
          <p:cNvPr id="7" name="Immagine 6" descr="C:\Users\910460\Desktop\1506447399727.jpg">
            <a:extLst>
              <a:ext uri="{FF2B5EF4-FFF2-40B4-BE49-F238E27FC236}">
                <a16:creationId xmlns:a16="http://schemas.microsoft.com/office/drawing/2014/main" id="{51EA24B1-4829-79D8-1804-E093CA038F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443" r="22335"/>
          <a:stretch>
            <a:fillRect/>
          </a:stretch>
        </p:blipFill>
        <p:spPr>
          <a:xfrm>
            <a:off x="8935718" y="3429000"/>
            <a:ext cx="32562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9B45FBD-A252-4DB7-A4EC-884304E6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158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+mn-lt"/>
              </a:rPr>
              <a:t>Ecosostenibilità e Costi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8AAD87-4EBA-4447-BCB4-1D2ECECCF3A9}"/>
              </a:ext>
            </a:extLst>
          </p:cNvPr>
          <p:cNvSpPr txBox="1"/>
          <p:nvPr/>
        </p:nvSpPr>
        <p:spPr>
          <a:xfrm>
            <a:off x="605790" y="1314450"/>
            <a:ext cx="5554980" cy="5097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6BD100-1ECA-A0F5-79CC-85037424CD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71564" y="-22861"/>
            <a:ext cx="1083059" cy="108305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F3CBA5-0413-1248-D91F-E424C1F77E61}"/>
              </a:ext>
            </a:extLst>
          </p:cNvPr>
          <p:cNvSpPr txBox="1"/>
          <p:nvPr/>
        </p:nvSpPr>
        <p:spPr>
          <a:xfrm>
            <a:off x="395289" y="2083633"/>
            <a:ext cx="73335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costo giornaliero del ricovero in un reparto di chirurgia è di circa 800 euro. Il valore economico di un trattamento giornaliero per dispositivi a pressione negativa con tecnica OA è di circa 36 euro a medicazione e di 16 euro per la tecnica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soprafasciale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Ipotizzando una degenza media di 7 giorni per entrambe le tipologie di pazienti,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5 anni, abbiamo prodotto un risparmio di circa 173.000 euro per i pazienti con OA e di 296.000 per i pazienti con tecnica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soprafasciale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proprio per il ridotto tasso di riammissione per complicazioni.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Questo modo di trattare i pazienti possa ridurre i costi per l'azienda andando incontro alle richieste del paziente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 è soddisfatto e collaborante con il tipo di trattamento.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7EE752-9881-6025-F89F-F005809AB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857" y="1450366"/>
            <a:ext cx="4285414" cy="50977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A5BCC1-3309-3224-05D9-8FBD5FB5E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2861"/>
            <a:ext cx="3063385" cy="128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25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9B45FBD-A252-4DB7-A4EC-884304E6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sz="4200" b="1" dirty="0">
                <a:solidFill>
                  <a:srgbClr val="002060"/>
                </a:solidFill>
              </a:rPr>
              <a:t>Responsabilità e competenze medico-infermieristiche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45C2A7-C916-4B58-8FA8-8E953401E568}"/>
              </a:ext>
            </a:extLst>
          </p:cNvPr>
          <p:cNvSpPr txBox="1"/>
          <p:nvPr/>
        </p:nvSpPr>
        <p:spPr>
          <a:xfrm>
            <a:off x="254896" y="1671145"/>
            <a:ext cx="64398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Posizionamento 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Formazione del personale.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Legate all’assistenza giornaliera: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Controllo frequente della medicazione e del tessuto  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perilesionale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Tipologia di materiale drenato (ematico purulento…)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Controllo tenuta e infiltrazioni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Gestione del dolore (causato dal cambio medicazione)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Documentare attraverso misurazioni settimanali il progredire della ferita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Controllo della diuresi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Controllo della pressione intraddominale attraverso il catetere vescicale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Alvo canalizzato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B238519-E3F3-4CCC-AC24-A73ED93F72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7995" y="1671145"/>
            <a:ext cx="2106294" cy="28094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7610" y="1715935"/>
            <a:ext cx="2178722" cy="163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F184048-14D9-C83D-2859-D05B614CB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785" y="3561114"/>
            <a:ext cx="1786893" cy="15416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A8F6F2-24C1-4E29-3DCC-C639770FE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902" y="5102747"/>
            <a:ext cx="4398131" cy="15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7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diagramma, design&#10;&#10;Descrizione generata automaticamente">
            <a:extLst>
              <a:ext uri="{FF2B5EF4-FFF2-40B4-BE49-F238E27FC236}">
                <a16:creationId xmlns:a16="http://schemas.microsoft.com/office/drawing/2014/main" id="{5AFCED5C-6620-A6F4-E01F-73A05B99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71" b="2"/>
          <a:stretch/>
        </p:blipFill>
        <p:spPr>
          <a:xfrm>
            <a:off x="1346565" y="643467"/>
            <a:ext cx="1674110" cy="2475653"/>
          </a:xfrm>
          <a:prstGeom prst="rect">
            <a:avLst/>
          </a:prstGeom>
        </p:spPr>
      </p:pic>
      <p:pic>
        <p:nvPicPr>
          <p:cNvPr id="6" name="Immagine 5" descr="Immagine che contiene invertebrato&#10;&#10;Descrizione generata automaticamente">
            <a:extLst>
              <a:ext uri="{FF2B5EF4-FFF2-40B4-BE49-F238E27FC236}">
                <a16:creationId xmlns:a16="http://schemas.microsoft.com/office/drawing/2014/main" id="{D01B5BBF-1C35-8899-1D55-B66000567A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40" b="2"/>
          <a:stretch/>
        </p:blipFill>
        <p:spPr>
          <a:xfrm>
            <a:off x="777120" y="3662453"/>
            <a:ext cx="2732750" cy="24686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702A08-9400-6766-6341-BC56D6ACB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499" y="3935587"/>
            <a:ext cx="3217333" cy="1922356"/>
          </a:xfrm>
          <a:prstGeom prst="rect">
            <a:avLst/>
          </a:prstGeom>
        </p:spPr>
      </p:pic>
      <p:pic>
        <p:nvPicPr>
          <p:cNvPr id="4" name="Segnaposto contenuto 3" descr="Immagine che contiene persona, vestiti, finestra, interno&#10;&#10;Descrizione generata automaticamente">
            <a:extLst>
              <a:ext uri="{FF2B5EF4-FFF2-40B4-BE49-F238E27FC236}">
                <a16:creationId xmlns:a16="http://schemas.microsoft.com/office/drawing/2014/main" id="{C727A4F1-8D6E-988F-1122-2648FB3BE8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632" r="21234" b="-1"/>
          <a:stretch/>
        </p:blipFill>
        <p:spPr>
          <a:xfrm>
            <a:off x="8682131" y="3755224"/>
            <a:ext cx="2515677" cy="2464601"/>
          </a:xfrm>
          <a:prstGeom prst="rect">
            <a:avLst/>
          </a:prstGeom>
        </p:spPr>
      </p:pic>
      <p:pic>
        <p:nvPicPr>
          <p:cNvPr id="7" name="Immagine 6" descr="Immagine che contiene trasporto, carretto, ruota, interno&#10;&#10;Descrizione generata automaticamente">
            <a:extLst>
              <a:ext uri="{FF2B5EF4-FFF2-40B4-BE49-F238E27FC236}">
                <a16:creationId xmlns:a16="http://schemas.microsoft.com/office/drawing/2014/main" id="{AC068296-ACC9-84DD-F871-1CA245895E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751" r="14743" b="-1"/>
          <a:stretch/>
        </p:blipFill>
        <p:spPr>
          <a:xfrm>
            <a:off x="9273401" y="730893"/>
            <a:ext cx="1666451" cy="246862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DFC52B-51B1-C94D-F1E0-5D4ED6228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2967" y="730893"/>
            <a:ext cx="4769782" cy="219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D45B0D90-9BB1-64BC-FF44-A8534B55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473" y="562301"/>
            <a:ext cx="10105053" cy="1655762"/>
          </a:xfrm>
        </p:spPr>
        <p:txBody>
          <a:bodyPr>
            <a:normAutofit/>
          </a:bodyPr>
          <a:lstStyle/>
          <a:p>
            <a:pPr algn="just"/>
            <a:r>
              <a:rPr lang="it-IT" sz="2100" dirty="0"/>
              <a:t>Il progressivo aumento dell’attività chirurgica addominale ad alta complessità, i suoi notevoli progressi degli ultimi anni  e l’aumento di pazienti cronico-fragili hanno comportato la necessità gestioni altamente personalizzate: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20CCA8-AC06-2990-5B16-E1739C097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519" y="3121064"/>
            <a:ext cx="1927123" cy="1927123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CE125EE0-9672-A72C-B5B2-6B7330AC2682}"/>
              </a:ext>
            </a:extLst>
          </p:cNvPr>
          <p:cNvSpPr/>
          <p:nvPr/>
        </p:nvSpPr>
        <p:spPr>
          <a:xfrm>
            <a:off x="4045975" y="2240474"/>
            <a:ext cx="3283974" cy="11503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/>
              <a:t>L’ottimizzazione dell’emodinamica e della terapia fluidica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865BAF9-CB8A-1D01-336A-F4147C9EC720}"/>
              </a:ext>
            </a:extLst>
          </p:cNvPr>
          <p:cNvSpPr/>
          <p:nvPr/>
        </p:nvSpPr>
        <p:spPr>
          <a:xfrm>
            <a:off x="7370181" y="3121064"/>
            <a:ext cx="3283974" cy="11503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Valutazione e gestione del rischio emorragico e tromboembolico</a:t>
            </a:r>
            <a:endParaRPr lang="it-IT" sz="1500" b="1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36A9CD0-1FE2-925E-4326-BEAD855DB3F6}"/>
              </a:ext>
            </a:extLst>
          </p:cNvPr>
          <p:cNvSpPr/>
          <p:nvPr/>
        </p:nvSpPr>
        <p:spPr>
          <a:xfrm>
            <a:off x="640703" y="2999107"/>
            <a:ext cx="3283974" cy="11503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La prevenzione e gestione dell’insufficienza respiratoria</a:t>
            </a:r>
            <a:endParaRPr lang="it-IT" sz="1500" b="1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4F83E64-21FA-FBC1-F2E9-03D0FAD6AE79}"/>
              </a:ext>
            </a:extLst>
          </p:cNvPr>
          <p:cNvSpPr/>
          <p:nvPr/>
        </p:nvSpPr>
        <p:spPr>
          <a:xfrm>
            <a:off x="1595133" y="4271438"/>
            <a:ext cx="3283974" cy="11503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Il controllo del dolore</a:t>
            </a:r>
            <a:endParaRPr lang="it-IT" sz="1500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C9242DF-F940-F1DC-FEA7-55D70E3E7341}"/>
              </a:ext>
            </a:extLst>
          </p:cNvPr>
          <p:cNvSpPr/>
          <p:nvPr/>
        </p:nvSpPr>
        <p:spPr>
          <a:xfrm>
            <a:off x="6245942" y="4271438"/>
            <a:ext cx="3283974" cy="11503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La precoce</a:t>
            </a:r>
          </a:p>
          <a:p>
            <a:pPr algn="ctr"/>
            <a:r>
              <a:rPr lang="it-IT" sz="1600" b="1" dirty="0"/>
              <a:t>identificazione delle complicanze infettive</a:t>
            </a:r>
            <a:endParaRPr lang="it-IT" sz="15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BDAADD-E27E-64EF-BADE-8E3A650C0E1D}"/>
              </a:ext>
            </a:extLst>
          </p:cNvPr>
          <p:cNvSpPr txBox="1"/>
          <p:nvPr/>
        </p:nvSpPr>
        <p:spPr>
          <a:xfrm>
            <a:off x="1194645" y="5972022"/>
            <a:ext cx="8986634" cy="60016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100" dirty="0"/>
              <a:t>1. Ghaffar S, </a:t>
            </a:r>
            <a:r>
              <a:rPr lang="it-IT" sz="1100" dirty="0" err="1"/>
              <a:t>Pearse</a:t>
            </a:r>
            <a:r>
              <a:rPr lang="it-IT" sz="1100" dirty="0"/>
              <a:t> RM, </a:t>
            </a:r>
            <a:r>
              <a:rPr lang="it-IT" sz="1100" dirty="0" err="1"/>
              <a:t>Gillies</a:t>
            </a:r>
            <a:r>
              <a:rPr lang="it-IT" sz="1100" dirty="0"/>
              <a:t> MA. ICU </a:t>
            </a:r>
            <a:r>
              <a:rPr lang="it-IT" sz="1100" dirty="0" err="1"/>
              <a:t>admission</a:t>
            </a:r>
            <a:r>
              <a:rPr lang="it-IT" sz="1100" dirty="0"/>
              <a:t> after surgery: </a:t>
            </a:r>
            <a:r>
              <a:rPr lang="it-IT" sz="1100" dirty="0" err="1"/>
              <a:t>who</a:t>
            </a:r>
            <a:r>
              <a:rPr lang="it-IT" sz="1100" dirty="0"/>
              <a:t> benefits? </a:t>
            </a:r>
            <a:r>
              <a:rPr lang="it-IT" sz="1100" dirty="0" err="1"/>
              <a:t>Curr</a:t>
            </a:r>
            <a:r>
              <a:rPr lang="it-IT" sz="1100" dirty="0"/>
              <a:t> </a:t>
            </a:r>
            <a:r>
              <a:rPr lang="it-IT" sz="1100" dirty="0" err="1"/>
              <a:t>Opin</a:t>
            </a:r>
            <a:r>
              <a:rPr lang="it-IT" sz="1100" dirty="0"/>
              <a:t> </a:t>
            </a:r>
            <a:r>
              <a:rPr lang="it-IT" sz="1100" dirty="0" err="1"/>
              <a:t>Crit</a:t>
            </a:r>
            <a:r>
              <a:rPr lang="it-IT" sz="1100" dirty="0"/>
              <a:t> Care. 2017 Oct;23(5):424-429</a:t>
            </a:r>
          </a:p>
          <a:p>
            <a:r>
              <a:rPr lang="it-IT" sz="1100" dirty="0"/>
              <a:t>2. Puppo Moreno AM, Abella Alvarez A, Morales Conde S, Pérez Flecha M , García Ureña MA. The intensive care </a:t>
            </a:r>
            <a:r>
              <a:rPr lang="it-IT" sz="1100" dirty="0" err="1"/>
              <a:t>unit</a:t>
            </a:r>
            <a:r>
              <a:rPr lang="it-IT" sz="1100" dirty="0"/>
              <a:t> in the </a:t>
            </a:r>
            <a:r>
              <a:rPr lang="it-IT" sz="1100" dirty="0" err="1"/>
              <a:t>postoperative</a:t>
            </a:r>
            <a:r>
              <a:rPr lang="it-IT" sz="1100" dirty="0"/>
              <a:t> </a:t>
            </a:r>
            <a:r>
              <a:rPr lang="it-IT" sz="1100" dirty="0" err="1"/>
              <a:t>period</a:t>
            </a:r>
            <a:r>
              <a:rPr lang="it-IT" sz="1100" dirty="0"/>
              <a:t> of major </a:t>
            </a:r>
            <a:r>
              <a:rPr lang="it-IT" sz="1100" dirty="0" err="1"/>
              <a:t>abdominal</a:t>
            </a:r>
            <a:r>
              <a:rPr lang="it-IT" sz="1100" dirty="0"/>
              <a:t> surgery. </a:t>
            </a:r>
            <a:r>
              <a:rPr lang="it-IT" sz="1100" dirty="0" err="1"/>
              <a:t>Med</a:t>
            </a:r>
            <a:r>
              <a:rPr lang="it-IT" sz="1100" dirty="0"/>
              <a:t> Intensiva (</a:t>
            </a:r>
            <a:r>
              <a:rPr lang="it-IT" sz="1100" dirty="0" err="1"/>
              <a:t>Engl</a:t>
            </a:r>
            <a:r>
              <a:rPr lang="it-IT" sz="1100" dirty="0"/>
              <a:t> Ed)2019 Dec;43(9):569-577</a:t>
            </a:r>
          </a:p>
        </p:txBody>
      </p:sp>
    </p:spTree>
    <p:extLst>
      <p:ext uri="{BB962C8B-B14F-4D97-AF65-F5344CB8AC3E}">
        <p14:creationId xmlns:p14="http://schemas.microsoft.com/office/powerpoint/2010/main" val="3813375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BC8E838F-3798-2CED-4D47-A199A6853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96" y="1236302"/>
            <a:ext cx="2488580" cy="165603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8FDF628-67C2-DD6F-31D2-B1AA35CA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2" y="808776"/>
            <a:ext cx="4793087" cy="19770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b="1" i="1" dirty="0">
                <a:solidFill>
                  <a:srgbClr val="002060"/>
                </a:solidFill>
              </a:rPr>
              <a:t>Sanità </a:t>
            </a:r>
            <a:r>
              <a:rPr lang="en-US" sz="3400" b="1" i="1" dirty="0" err="1">
                <a:solidFill>
                  <a:srgbClr val="002060"/>
                </a:solidFill>
              </a:rPr>
              <a:t>efficiente</a:t>
            </a:r>
            <a:r>
              <a:rPr lang="en-US" sz="3400" b="1" i="1" dirty="0">
                <a:solidFill>
                  <a:srgbClr val="002060"/>
                </a:solidFill>
              </a:rPr>
              <a:t>, </a:t>
            </a:r>
            <a:r>
              <a:rPr lang="en-US" sz="3400" b="1" i="1" dirty="0" err="1">
                <a:solidFill>
                  <a:srgbClr val="002060"/>
                </a:solidFill>
              </a:rPr>
              <a:t>ecosostenibile</a:t>
            </a:r>
            <a:r>
              <a:rPr lang="en-US" sz="3400" b="1" i="1" dirty="0">
                <a:solidFill>
                  <a:srgbClr val="002060"/>
                </a:solidFill>
              </a:rPr>
              <a:t>, cure di </a:t>
            </a:r>
            <a:r>
              <a:rPr lang="en-US" sz="3400" b="1" i="1" dirty="0" err="1">
                <a:solidFill>
                  <a:srgbClr val="002060"/>
                </a:solidFill>
              </a:rPr>
              <a:t>qualità</a:t>
            </a:r>
            <a:r>
              <a:rPr lang="en-US" sz="3400" b="1" i="1" dirty="0">
                <a:solidFill>
                  <a:srgbClr val="002060"/>
                </a:solidFill>
              </a:rPr>
              <a:t>: </a:t>
            </a:r>
            <a:r>
              <a:rPr lang="en-US" sz="3900" b="1" i="1" dirty="0">
                <a:solidFill>
                  <a:srgbClr val="002060"/>
                </a:solidFill>
                <a:latin typeface="+mn-lt"/>
              </a:rPr>
              <a:t>tailored healthcare.</a:t>
            </a:r>
            <a:endParaRPr lang="en-US" sz="39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642A4F3-70F6-6CFA-70E7-F915A7FD0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077" y="1157108"/>
            <a:ext cx="3198582" cy="173523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D1C36DB-D571-DD20-F74A-8E2F612043BC}"/>
              </a:ext>
            </a:extLst>
          </p:cNvPr>
          <p:cNvSpPr txBox="1"/>
          <p:nvPr/>
        </p:nvSpPr>
        <p:spPr>
          <a:xfrm>
            <a:off x="6889833" y="2785865"/>
            <a:ext cx="3684551" cy="189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Appropriate </a:t>
            </a:r>
            <a:r>
              <a:rPr lang="en-US" sz="2000" dirty="0" err="1">
                <a:solidFill>
                  <a:srgbClr val="002060"/>
                </a:solidFill>
              </a:rPr>
              <a:t>indicazioni</a:t>
            </a:r>
            <a:r>
              <a:rPr lang="en-US" sz="2000" dirty="0">
                <a:solidFill>
                  <a:srgbClr val="002060"/>
                </a:solidFill>
              </a:rPr>
              <a:t> al </a:t>
            </a:r>
            <a:r>
              <a:rPr lang="en-US" sz="2000" dirty="0" err="1">
                <a:solidFill>
                  <a:srgbClr val="002060"/>
                </a:solidFill>
              </a:rPr>
              <a:t>ricovero</a:t>
            </a:r>
            <a:endParaRPr lang="en-US" sz="2000" dirty="0">
              <a:solidFill>
                <a:srgbClr val="00206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2060"/>
                </a:solidFill>
              </a:rPr>
              <a:t>Attenta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gestione</a:t>
            </a:r>
            <a:r>
              <a:rPr lang="en-US" sz="2000" dirty="0">
                <a:solidFill>
                  <a:srgbClr val="002060"/>
                </a:solidFill>
              </a:rPr>
              <a:t> del </a:t>
            </a:r>
            <a:r>
              <a:rPr lang="en-US" sz="2000" dirty="0" err="1">
                <a:solidFill>
                  <a:srgbClr val="002060"/>
                </a:solidFill>
              </a:rPr>
              <a:t>rischio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infettivo</a:t>
            </a:r>
            <a:r>
              <a:rPr lang="en-US" sz="2000" dirty="0">
                <a:solidFill>
                  <a:srgbClr val="002060"/>
                </a:solidFill>
              </a:rPr>
              <a:t> e </a:t>
            </a:r>
            <a:r>
              <a:rPr lang="en-US" sz="2000" dirty="0" err="1">
                <a:solidFill>
                  <a:srgbClr val="002060"/>
                </a:solidFill>
              </a:rPr>
              <a:t>adeguato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uso</a:t>
            </a:r>
            <a:r>
              <a:rPr lang="en-US" sz="2000" dirty="0">
                <a:solidFill>
                  <a:srgbClr val="002060"/>
                </a:solidFill>
              </a:rPr>
              <a:t> di </a:t>
            </a:r>
            <a:r>
              <a:rPr lang="en-US" sz="2000" dirty="0" err="1">
                <a:solidFill>
                  <a:srgbClr val="002060"/>
                </a:solidFill>
              </a:rPr>
              <a:t>antibiotici</a:t>
            </a:r>
            <a:endParaRPr lang="en-US" sz="2000" dirty="0">
              <a:solidFill>
                <a:srgbClr val="00206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87228C8-A77A-4B24-EBA0-A4D257BD0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336" y="4709893"/>
            <a:ext cx="2348642" cy="14044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C8F9F65-9BE6-13CA-7B4B-EE89DA2A5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543" y="4775050"/>
            <a:ext cx="2048434" cy="12741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6F9594-B5CE-FD19-19BC-5B3C887BA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393" y="3225878"/>
            <a:ext cx="4334272" cy="21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82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8511B1-DC08-8C77-A954-426E635B5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03874"/>
            <a:ext cx="4334632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9615D2-01A2-9BFE-DFAC-EEC89E1D4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771" y="432237"/>
            <a:ext cx="9427028" cy="1925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500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DIN Next LT Pro Light"/>
              </a:rPr>
              <a:t>Il ricovero in elezione in Terapia Intensiva (TI) </a:t>
            </a:r>
            <a:endParaRPr lang="it-IT" sz="2500" b="1" dirty="0">
              <a:solidFill>
                <a:schemeClr val="tx2">
                  <a:lumMod val="75000"/>
                </a:schemeClr>
              </a:solidFill>
              <a:latin typeface="DIN Next LT Pro Light"/>
            </a:endParaRPr>
          </a:p>
          <a:p>
            <a:pPr marL="0" indent="0" algn="ctr">
              <a:buNone/>
            </a:pPr>
            <a:r>
              <a:rPr lang="it-IT" sz="1800" b="1" dirty="0">
                <a:solidFill>
                  <a:schemeClr val="tx2">
                    <a:lumMod val="50000"/>
                  </a:schemeClr>
                </a:solidFill>
                <a:latin typeface="DIN Next LT Pro Light"/>
              </a:rPr>
              <a:t>1. </a:t>
            </a:r>
            <a:r>
              <a:rPr lang="it-IT" sz="1800" b="1" i="0" u="none" strike="noStrike" baseline="0" dirty="0">
                <a:solidFill>
                  <a:srgbClr val="211D1E"/>
                </a:solidFill>
                <a:latin typeface="DIN Next LT Pro Light"/>
              </a:rPr>
              <a:t>rischio intrinseco della procedura</a:t>
            </a:r>
            <a:r>
              <a:rPr lang="it-IT" sz="1800" b="0" i="0" u="none" strike="noStrike" baseline="0" dirty="0">
                <a:solidFill>
                  <a:srgbClr val="211D1E"/>
                </a:solidFill>
                <a:latin typeface="DIN Next LT Pro Light"/>
              </a:rPr>
              <a:t>, basato per esempio sull’ American College of </a:t>
            </a:r>
            <a:r>
              <a:rPr lang="it-IT" sz="1800" b="0" i="0" u="none" strike="noStrike" baseline="0" dirty="0" err="1">
                <a:solidFill>
                  <a:srgbClr val="211D1E"/>
                </a:solidFill>
                <a:latin typeface="DIN Next LT Pro Light"/>
              </a:rPr>
              <a:t>Surgeons</a:t>
            </a:r>
            <a:r>
              <a:rPr lang="it-IT" sz="1800" b="0" i="0" u="none" strike="noStrike" baseline="0" dirty="0">
                <a:solidFill>
                  <a:srgbClr val="211D1E"/>
                </a:solidFill>
                <a:latin typeface="DIN Next LT Pro Light"/>
              </a:rPr>
              <a:t> National </a:t>
            </a:r>
            <a:r>
              <a:rPr lang="it-IT" sz="1800" b="0" i="0" u="none" strike="noStrike" baseline="0" dirty="0" err="1">
                <a:solidFill>
                  <a:srgbClr val="211D1E"/>
                </a:solidFill>
                <a:latin typeface="DIN Next LT Pro Light"/>
              </a:rPr>
              <a:t>Surgical</a:t>
            </a:r>
            <a:r>
              <a:rPr lang="it-IT" sz="1800" b="0" i="0" u="none" strike="noStrike" baseline="0" dirty="0">
                <a:solidFill>
                  <a:srgbClr val="211D1E"/>
                </a:solidFill>
                <a:latin typeface="DIN Next LT Pro Light"/>
              </a:rPr>
              <a:t> Quality </a:t>
            </a:r>
            <a:r>
              <a:rPr lang="it-IT" sz="1800" b="0" i="0" u="none" strike="noStrike" baseline="0" dirty="0" err="1">
                <a:solidFill>
                  <a:srgbClr val="211D1E"/>
                </a:solidFill>
                <a:latin typeface="DIN Next LT Pro Light"/>
              </a:rPr>
              <a:t>Improvement</a:t>
            </a:r>
            <a:r>
              <a:rPr lang="it-IT" sz="1800" b="0" i="0" u="none" strike="noStrike" baseline="0" dirty="0">
                <a:solidFill>
                  <a:srgbClr val="211D1E"/>
                </a:solidFill>
                <a:latin typeface="DIN Next LT Pro Light"/>
              </a:rPr>
              <a:t> Program (ACS NSQIP) </a:t>
            </a:r>
            <a:r>
              <a:rPr lang="it-IT" sz="1800" b="0" i="0" u="none" strike="noStrike" baseline="0" dirty="0" err="1">
                <a:solidFill>
                  <a:srgbClr val="211D1E"/>
                </a:solidFill>
                <a:latin typeface="DIN Next LT Pro Light"/>
              </a:rPr>
              <a:t>Surgical</a:t>
            </a:r>
            <a:r>
              <a:rPr lang="it-IT" sz="1800" b="0" i="0" u="none" strike="noStrike" baseline="0" dirty="0">
                <a:solidFill>
                  <a:srgbClr val="211D1E"/>
                </a:solidFill>
                <a:latin typeface="DIN Next LT Pro Light"/>
              </a:rPr>
              <a:t> Risk </a:t>
            </a:r>
          </a:p>
          <a:p>
            <a:pPr marL="0" indent="0">
              <a:buNone/>
            </a:pPr>
            <a:r>
              <a:rPr lang="it-IT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DIN Next LT Pro Light"/>
              </a:rPr>
              <a:t>      2.  </a:t>
            </a:r>
            <a:r>
              <a:rPr lang="it-IT" sz="1800" b="1" i="0" u="none" strike="noStrike" baseline="0" dirty="0">
                <a:solidFill>
                  <a:srgbClr val="211D1E"/>
                </a:solidFill>
                <a:latin typeface="DIN Next LT Pro Light"/>
              </a:rPr>
              <a:t>rischio correlato allo stato clinico del paziente </a:t>
            </a:r>
            <a:r>
              <a:rPr lang="it-IT" sz="1800" i="0" u="none" strike="noStrike" baseline="0" dirty="0">
                <a:solidFill>
                  <a:srgbClr val="211D1E"/>
                </a:solidFill>
                <a:latin typeface="DIN Next LT Pro Light"/>
              </a:rPr>
              <a:t>(cardiovascolare, renale, neurologico ecc.)</a:t>
            </a:r>
          </a:p>
          <a:p>
            <a:pPr marL="0" indent="0">
              <a:buNone/>
            </a:pPr>
            <a:r>
              <a:rPr lang="it-IT" sz="1800" b="1" i="0" u="none" strike="noStrike" baseline="0" dirty="0">
                <a:solidFill>
                  <a:srgbClr val="211D1E"/>
                </a:solidFill>
                <a:latin typeface="DIN Next LT Pro Light"/>
              </a:rPr>
              <a:t>      3.  alto rischio di complicanze maggiori dopo la procedura (“</a:t>
            </a:r>
            <a:r>
              <a:rPr lang="it-IT" sz="1800" b="1" i="0" u="none" strike="noStrike" baseline="0" dirty="0" err="1">
                <a:solidFill>
                  <a:srgbClr val="211D1E"/>
                </a:solidFill>
                <a:latin typeface="DIN Next LT Pro Light"/>
              </a:rPr>
              <a:t>crashing</a:t>
            </a:r>
            <a:r>
              <a:rPr lang="it-IT" sz="1800" b="1" i="0" u="none" strike="noStrike" baseline="0" dirty="0">
                <a:solidFill>
                  <a:srgbClr val="211D1E"/>
                </a:solidFill>
                <a:latin typeface="DIN Next LT Pro Light"/>
              </a:rPr>
              <a:t> risk”) </a:t>
            </a:r>
            <a:endParaRPr lang="it-IT" sz="1800" dirty="0">
              <a:solidFill>
                <a:srgbClr val="211D1E"/>
              </a:solidFill>
              <a:latin typeface="DIN Next LT Pro Light"/>
            </a:endParaRPr>
          </a:p>
          <a:p>
            <a:pPr marL="0" indent="0">
              <a:buNone/>
            </a:pP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3EAA8B-0BFE-FA7A-4211-D7D9A03A1C8D}"/>
              </a:ext>
            </a:extLst>
          </p:cNvPr>
          <p:cNvSpPr txBox="1"/>
          <p:nvPr/>
        </p:nvSpPr>
        <p:spPr>
          <a:xfrm>
            <a:off x="1164771" y="5787480"/>
            <a:ext cx="9252857" cy="430887"/>
          </a:xfrm>
          <a:prstGeom prst="rect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R="400" algn="just"/>
            <a:r>
              <a:rPr lang="en-US" sz="1100" b="0" i="0" u="none" strike="noStrike" baseline="0" dirty="0" err="1">
                <a:solidFill>
                  <a:srgbClr val="000000"/>
                </a:solidFill>
                <a:latin typeface="DIN Next LT Pro Light"/>
              </a:rPr>
              <a:t>Zampieri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DIN Next LT Pro Light"/>
              </a:rPr>
              <a:t> FG , Lone NL and Bagshaw SM. Admission to intensive care unit after major surgery. Intensive Care </a:t>
            </a:r>
            <a:r>
              <a:rPr lang="en-US" sz="1100" b="0" i="0" u="none" strike="noStrike" baseline="0" dirty="0">
                <a:solidFill>
                  <a:srgbClr val="211D1E"/>
                </a:solidFill>
                <a:latin typeface="DIN Next LT Pro Light"/>
              </a:rPr>
              <a:t>Med. 2023 May;49(5):575-577 </a:t>
            </a:r>
          </a:p>
          <a:p>
            <a:pPr marR="400" algn="just"/>
            <a:r>
              <a:rPr lang="en-US" sz="1100" b="0" i="0" u="none" strike="noStrike" baseline="0" dirty="0">
                <a:solidFill>
                  <a:srgbClr val="211D1E"/>
                </a:solidFill>
                <a:latin typeface="DIN Next LT Pro Light"/>
              </a:rPr>
              <a:t> </a:t>
            </a:r>
            <a:r>
              <a:rPr lang="en-US" sz="1100" b="0" i="0" u="none" strike="noStrike" baseline="0" dirty="0" err="1">
                <a:solidFill>
                  <a:srgbClr val="211D1E"/>
                </a:solidFill>
                <a:latin typeface="DIN Next LT Pro Light"/>
              </a:rPr>
              <a:t>Vourc’ha</a:t>
            </a:r>
            <a:r>
              <a:rPr lang="en-US" sz="1100" b="0" i="0" u="none" strike="noStrike" baseline="0" dirty="0">
                <a:solidFill>
                  <a:srgbClr val="211D1E"/>
                </a:solidFill>
                <a:latin typeface="DIN Next LT Pro Light"/>
              </a:rPr>
              <a:t> </a:t>
            </a:r>
            <a:r>
              <a:rPr lang="en-US" sz="1100" b="0" i="0" u="none" strike="noStrike" baseline="0" dirty="0" err="1">
                <a:solidFill>
                  <a:srgbClr val="211D1E"/>
                </a:solidFill>
                <a:latin typeface="DIN Next LT Pro Light"/>
              </a:rPr>
              <a:t>M,b</a:t>
            </a:r>
            <a:r>
              <a:rPr lang="en-US" sz="1100" b="0" i="0" u="none" strike="noStrike" baseline="0" dirty="0">
                <a:solidFill>
                  <a:srgbClr val="211D1E"/>
                </a:solidFill>
                <a:latin typeface="DIN Next LT Pro Light"/>
              </a:rPr>
              <a:t> , </a:t>
            </a:r>
            <a:r>
              <a:rPr lang="en-US" sz="1100" b="0" i="0" u="none" strike="noStrike" baseline="0" dirty="0" err="1">
                <a:solidFill>
                  <a:srgbClr val="211D1E"/>
                </a:solidFill>
                <a:latin typeface="DIN Next LT Pro Light"/>
              </a:rPr>
              <a:t>Asehnounea</a:t>
            </a:r>
            <a:r>
              <a:rPr lang="en-US" sz="1100" b="0" i="0" u="none" strike="noStrike" baseline="0" dirty="0">
                <a:solidFill>
                  <a:srgbClr val="211D1E"/>
                </a:solidFill>
                <a:latin typeface="DIN Next LT Pro Light"/>
              </a:rPr>
              <a:t> K. Postoperative admission in surgical ICU, less is more? </a:t>
            </a:r>
            <a:r>
              <a:rPr lang="en-US" sz="1100" b="0" i="0" u="none" strike="noStrike" baseline="0" dirty="0" err="1">
                <a:solidFill>
                  <a:srgbClr val="211D1E"/>
                </a:solidFill>
                <a:latin typeface="DIN Next LT Pro Light"/>
              </a:rPr>
              <a:t>Anaesth</a:t>
            </a:r>
            <a:r>
              <a:rPr lang="en-US" sz="1100" b="0" i="0" u="none" strike="noStrike" baseline="0" dirty="0">
                <a:solidFill>
                  <a:srgbClr val="211D1E"/>
                </a:solidFill>
                <a:latin typeface="DIN Next LT Pro Light"/>
              </a:rPr>
              <a:t> Crit Care Pain Med 38 (2019) 217–219 </a:t>
            </a:r>
            <a:endParaRPr lang="it-IT" sz="11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1B4B619-378C-1415-0D81-5568A559A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48" y="3088054"/>
            <a:ext cx="4958443" cy="201587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7A73EE-3351-D72A-A350-0D1A7EC5F943}"/>
              </a:ext>
            </a:extLst>
          </p:cNvPr>
          <p:cNvSpPr txBox="1"/>
          <p:nvPr/>
        </p:nvSpPr>
        <p:spPr>
          <a:xfrm>
            <a:off x="990600" y="5257109"/>
            <a:ext cx="9427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DIN Next LT Pro Light"/>
                <a:ea typeface="+mn-ea"/>
                <a:cs typeface="+mn-cs"/>
              </a:rPr>
              <a:t>       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IN Next LT Pro Light"/>
                <a:ea typeface="+mn-ea"/>
                <a:cs typeface="+mn-cs"/>
              </a:rPr>
              <a:t> 4.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DIN Next LT Pro Light"/>
                <a:ea typeface="+mn-ea"/>
                <a:cs typeface="+mn-cs"/>
              </a:rPr>
              <a:t>supporto assistenziale e di monitoraggio non disponibile al di fuori dell’ambiente intensivo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992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ttrezzature mediche, medico, assistenza sanitaria, interno&#10;&#10;Descrizione generata automaticamente">
            <a:extLst>
              <a:ext uri="{FF2B5EF4-FFF2-40B4-BE49-F238E27FC236}">
                <a16:creationId xmlns:a16="http://schemas.microsoft.com/office/drawing/2014/main" id="{60947D65-E973-F752-4454-A97118B2BC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4616" b="823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pic>
        <p:nvPicPr>
          <p:cNvPr id="7" name="Immagine 6" descr="Immagine che contiene scena, stanza, stanza d'ospedale, Attrezzature mediche&#10;&#10;Descrizione generata automaticamente">
            <a:extLst>
              <a:ext uri="{FF2B5EF4-FFF2-40B4-BE49-F238E27FC236}">
                <a16:creationId xmlns:a16="http://schemas.microsoft.com/office/drawing/2014/main" id="{3BDE6AD9-BBE5-33FA-1FBF-7B951F2D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36" r="26128" b="-1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907764-61D8-0854-1C0C-376B37A23C8D}"/>
              </a:ext>
            </a:extLst>
          </p:cNvPr>
          <p:cNvSpPr txBox="1"/>
          <p:nvPr/>
        </p:nvSpPr>
        <p:spPr>
          <a:xfrm>
            <a:off x="496593" y="2760014"/>
            <a:ext cx="4558309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Il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monitoraggio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costante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dei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parametri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vitali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allo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scopo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di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sorvegliare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e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intervenire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prontamente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in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caso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di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</a:rPr>
              <a:t>necessità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</a:rPr>
              <a:t>evitare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la TRIADE FATALE: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</a:rPr>
              <a:t>correzione degli squilibri metabolici: il paziente dev'essere attivamente riscaldato e devono essere corrette nel più breve tempo possibile l'acidosi e la coagulopatia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Segnaposto contenuto 3" descr="Immagine che contiene Attrezzature mediche, medico, assistenza sanitaria, interno&#10;&#10;Descrizione generata automaticamente">
            <a:extLst>
              <a:ext uri="{FF2B5EF4-FFF2-40B4-BE49-F238E27FC236}">
                <a16:creationId xmlns:a16="http://schemas.microsoft.com/office/drawing/2014/main" id="{5E260561-E73E-E7BC-6758-2FCF99864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/>
        </p:blipFill>
        <p:spPr>
          <a:xfrm>
            <a:off x="5058574" y="3306589"/>
            <a:ext cx="3704425" cy="2480642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2" name="Immagine 1" descr="Immagine che contiene triangolo, testo, Carattere&#10;&#10;Descrizione generata automaticamente">
            <a:extLst>
              <a:ext uri="{FF2B5EF4-FFF2-40B4-BE49-F238E27FC236}">
                <a16:creationId xmlns:a16="http://schemas.microsoft.com/office/drawing/2014/main" id="{A4363B99-CA65-8E0C-1C45-C5C5210F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26" r="9480" b="-5274"/>
          <a:stretch/>
        </p:blipFill>
        <p:spPr>
          <a:xfrm>
            <a:off x="7640531" y="-1"/>
            <a:ext cx="4547797" cy="3609855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6" name="Immagine 5" descr="Immagine che contiene Attrezzature mediche, medico, assistenza sanitaria, interno&#10;&#10;Descrizione generata automaticamente">
            <a:extLst>
              <a:ext uri="{FF2B5EF4-FFF2-40B4-BE49-F238E27FC236}">
                <a16:creationId xmlns:a16="http://schemas.microsoft.com/office/drawing/2014/main" id="{CC82B764-8048-4049-BA91-EBECCFBCE1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14" r="18563"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197C34-37CE-DF9B-2590-2F0348C34C4C}"/>
              </a:ext>
            </a:extLst>
          </p:cNvPr>
          <p:cNvSpPr txBox="1"/>
          <p:nvPr/>
        </p:nvSpPr>
        <p:spPr>
          <a:xfrm>
            <a:off x="5638800" y="297425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716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A4B210-3859-1624-C864-0FE20FFFB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81" y="115170"/>
            <a:ext cx="8667346" cy="1214021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Ipocalcemia e il “diamante della mortalità”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2077B3-5682-D536-7B51-A49016A5C3D1}"/>
              </a:ext>
            </a:extLst>
          </p:cNvPr>
          <p:cNvSpPr txBox="1"/>
          <p:nvPr/>
        </p:nvSpPr>
        <p:spPr>
          <a:xfrm>
            <a:off x="610378" y="1932722"/>
            <a:ext cx="392098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L’ipocalcemia accentua la disfunzione coagulativa, compromette la contrattilità miocardica e riduce la capacità del corpo di rispondere efficacemente al trauma. La gestione tempestiva di questo parametro è quindi fondamentale per interrompere il circolo vizioso che conduce alla morte</a:t>
            </a:r>
            <a:r>
              <a:rPr lang="it-IT" dirty="0"/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5A753B-85EF-E237-5FBC-06DDA33B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7" t="5886" r="8230"/>
          <a:stretch>
            <a:fillRect/>
          </a:stretch>
        </p:blipFill>
        <p:spPr>
          <a:xfrm>
            <a:off x="100306" y="991592"/>
            <a:ext cx="915266" cy="94113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1344E54-22AB-9658-67F9-380D945A1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245" y="303170"/>
            <a:ext cx="1736864" cy="11024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971D731-5BBC-0B78-A718-7AC7394605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" t="14197" r="1"/>
          <a:stretch>
            <a:fillRect/>
          </a:stretch>
        </p:blipFill>
        <p:spPr>
          <a:xfrm>
            <a:off x="4849536" y="1725115"/>
            <a:ext cx="6475916" cy="28633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262A4CC-5186-4CFB-D8FE-6FA076406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770" y="4796967"/>
            <a:ext cx="5868746" cy="168028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1796A1C-7E8A-B765-8448-68D1F356F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06" y="4720511"/>
            <a:ext cx="6235006" cy="18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5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0BCE38-E6FE-49C2-6414-E6F245E5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89" y="503762"/>
            <a:ext cx="4646904" cy="1624520"/>
          </a:xfrm>
        </p:spPr>
        <p:txBody>
          <a:bodyPr anchor="ctr">
            <a:normAutofit/>
          </a:bodyPr>
          <a:lstStyle/>
          <a:p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Sepsi e IRA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5E3AD9-A2A5-14D5-5209-D4842BFCD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45" y="2106738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500" dirty="0"/>
              <a:t>Circa il 5% dei pazienti chirurgici con sepsi grave sviluppa un IRA</a:t>
            </a:r>
          </a:p>
          <a:p>
            <a:pPr marL="0" indent="0">
              <a:buNone/>
            </a:pPr>
            <a:endParaRPr lang="it-IT" sz="1700" dirty="0"/>
          </a:p>
          <a:p>
            <a:pPr marL="0" indent="0">
              <a:buNone/>
            </a:pPr>
            <a:endParaRPr lang="it-IT" sz="1700" dirty="0"/>
          </a:p>
          <a:p>
            <a:pPr marL="0" indent="0">
              <a:buNone/>
            </a:pPr>
            <a:r>
              <a:rPr lang="it-IT" sz="2500" dirty="0"/>
              <a:t> trattamento dialitico continuo CVVH di 48-72h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6CA08A-AC4A-DCF2-F0B5-B6B212AAA1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619"/>
          <a:stretch/>
        </p:blipFill>
        <p:spPr>
          <a:xfrm>
            <a:off x="6170509" y="0"/>
            <a:ext cx="5552449" cy="5423580"/>
          </a:xfrm>
          <a:prstGeom prst="rect">
            <a:avLst/>
          </a:prstGeom>
        </p:spPr>
      </p:pic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A62859A-EABB-D9F1-41E6-4A320AEA30B4}"/>
              </a:ext>
            </a:extLst>
          </p:cNvPr>
          <p:cNvSpPr/>
          <p:nvPr/>
        </p:nvSpPr>
        <p:spPr>
          <a:xfrm>
            <a:off x="2509156" y="3774345"/>
            <a:ext cx="228600" cy="2285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A7F975-FF5D-C689-79D9-F6E608A9FEFD}"/>
              </a:ext>
            </a:extLst>
          </p:cNvPr>
          <p:cNvSpPr txBox="1"/>
          <p:nvPr/>
        </p:nvSpPr>
        <p:spPr>
          <a:xfrm>
            <a:off x="6091089" y="5540626"/>
            <a:ext cx="5631870" cy="1200329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dirty="0"/>
              <a:t>CVVH, or Continuous Veno-Venous Hemofiltration, is a type of Continuous Renal Replacement Therapy (CRRT) used to treat acute kidney failure in critically ill patients who are too unstable for conventional hemodialysis.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5210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4DAE4082-81B5-610D-27F1-FA7EC5D6B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875" y="294058"/>
            <a:ext cx="5030705" cy="28937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A236F23-0AD7-808C-3469-7A4CEBDF0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828" y="5029200"/>
            <a:ext cx="2495550" cy="1828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C4699CF-91A8-0EC9-BAF7-205DC61FC1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128"/>
          <a:stretch/>
        </p:blipFill>
        <p:spPr>
          <a:xfrm>
            <a:off x="8522277" y="4173217"/>
            <a:ext cx="2555509" cy="113375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6670594-9D77-1FA8-089D-B4D0924DAB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6000"/>
          <a:stretch/>
        </p:blipFill>
        <p:spPr>
          <a:xfrm>
            <a:off x="970016" y="360034"/>
            <a:ext cx="2200562" cy="289370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ECC65B0-622B-A8C9-029A-FED938C45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674" y="404550"/>
            <a:ext cx="3249460" cy="133635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916712A-9BE4-AB8B-83E1-42827AAB9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1070" y="1956348"/>
            <a:ext cx="2416716" cy="19399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9EAB9C-BDEE-D35B-5719-04F2A299A5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7546" y="3253735"/>
            <a:ext cx="2841857" cy="34573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D4EA0D2-2023-DD4D-8466-1F8AC17831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6698" b="46513"/>
          <a:stretch>
            <a:fillRect/>
          </a:stretch>
        </p:blipFill>
        <p:spPr>
          <a:xfrm>
            <a:off x="512816" y="3959600"/>
            <a:ext cx="2841857" cy="7018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B01BB6-85FA-F140-753B-BFE233BC38E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1324"/>
          <a:stretch>
            <a:fillRect/>
          </a:stretch>
        </p:blipFill>
        <p:spPr>
          <a:xfrm>
            <a:off x="221529" y="4780917"/>
            <a:ext cx="4107875" cy="15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0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4D57A43-7A91-BE7E-25E8-622F85006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73" y="1902204"/>
            <a:ext cx="2986985" cy="1821657"/>
          </a:xfrm>
          <a:prstGeom prst="rect">
            <a:avLst/>
          </a:prstGeom>
        </p:spPr>
      </p:pic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41E212C3-6C0D-ECC4-205E-10FC11BDF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001605"/>
              </p:ext>
            </p:extLst>
          </p:nvPr>
        </p:nvGraphicFramePr>
        <p:xfrm>
          <a:off x="4186062" y="1484243"/>
          <a:ext cx="7608373" cy="514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C66342B-7601-700D-B81E-72F57001CB98}"/>
              </a:ext>
            </a:extLst>
          </p:cNvPr>
          <p:cNvSpPr txBox="1"/>
          <p:nvPr/>
        </p:nvSpPr>
        <p:spPr>
          <a:xfrm>
            <a:off x="8694850" y="5810293"/>
            <a:ext cx="3497150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04088">
              <a:spcAft>
                <a:spcPts val="600"/>
              </a:spcAft>
            </a:pPr>
            <a:r>
              <a:rPr lang="it-IT" sz="1155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Studio di prevalenza italiano sulle infezioni correlate all’assistenza e sull’uso di antibiotici negli ospedali per acuti – Protocollo ECDC”. Dipartimento Scienze della Salute Pubblica e Pediatriche, Università di Torino. 2018</a:t>
            </a:r>
            <a:endParaRPr lang="it-IT" sz="1500" i="1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5DEB474F-BDF3-AFAF-E14F-C7199F75DB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69"/>
          <a:stretch/>
        </p:blipFill>
        <p:spPr>
          <a:xfrm>
            <a:off x="2316852" y="3956601"/>
            <a:ext cx="1647825" cy="2626415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953F28C-CB0F-1343-FB94-96706115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92" y="578432"/>
            <a:ext cx="2560320" cy="1450757"/>
          </a:xfrm>
        </p:spPr>
        <p:txBody>
          <a:bodyPr/>
          <a:lstStyle/>
          <a:p>
            <a:r>
              <a:rPr lang="it-IT" b="1" dirty="0" err="1">
                <a:solidFill>
                  <a:srgbClr val="003773"/>
                </a:solidFill>
              </a:rPr>
              <a:t>Ica</a:t>
            </a:r>
            <a:r>
              <a:rPr lang="it-IT" b="1" dirty="0">
                <a:solidFill>
                  <a:srgbClr val="003773"/>
                </a:solidFill>
              </a:rPr>
              <a:t> e Iss</a:t>
            </a:r>
          </a:p>
        </p:txBody>
      </p:sp>
    </p:spTree>
    <p:extLst>
      <p:ext uri="{BB962C8B-B14F-4D97-AF65-F5344CB8AC3E}">
        <p14:creationId xmlns:p14="http://schemas.microsoft.com/office/powerpoint/2010/main" val="4196048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152DA4-BD03-12A7-5119-BA5DF994F8FB}"/>
              </a:ext>
            </a:extLst>
          </p:cNvPr>
          <p:cNvSpPr txBox="1"/>
          <p:nvPr/>
        </p:nvSpPr>
        <p:spPr>
          <a:xfrm>
            <a:off x="3990948" y="1237063"/>
            <a:ext cx="42101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Ore 02.00 del 13/12: </a:t>
            </a:r>
            <a:r>
              <a:rPr lang="it-IT" dirty="0" err="1"/>
              <a:t>Addominalgia</a:t>
            </a:r>
            <a:r>
              <a:rPr lang="it-IT" dirty="0"/>
              <a:t>, Febbre, Rettorragia, Segni di peritonismo, su malattia diverticolare nota.</a:t>
            </a:r>
          </a:p>
          <a:p>
            <a:r>
              <a:rPr lang="it-IT" dirty="0"/>
              <a:t>TC apparentemente negativa per perforazione ma segni di diverticolite acuta complicata.</a:t>
            </a:r>
          </a:p>
          <a:p>
            <a:r>
              <a:rPr lang="it-IT" dirty="0"/>
              <a:t>Ricovero in osservazione, con antibiotico-terapia e digiuno.</a:t>
            </a:r>
          </a:p>
          <a:p>
            <a:r>
              <a:rPr lang="it-IT" dirty="0"/>
              <a:t>Nella serata successiva, quadro di addome acuto. TC positiva per perforazione a livello del sigma.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D17498-6851-FE50-F5B6-CB414E79D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109" y="1654037"/>
            <a:ext cx="3366320" cy="20623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E3CC01A-D5D2-99F3-6303-04C31FDAF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55" y="1654037"/>
            <a:ext cx="3255945" cy="178551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0562EF7-1EBB-13D7-4866-BDB74477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712" y="4964424"/>
            <a:ext cx="2372060" cy="157849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1E9CDE-8BB1-174C-4696-A1DFEF88DC3F}"/>
              </a:ext>
            </a:extLst>
          </p:cNvPr>
          <p:cNvSpPr txBox="1"/>
          <p:nvPr/>
        </p:nvSpPr>
        <p:spPr>
          <a:xfrm>
            <a:off x="7805530" y="5187501"/>
            <a:ext cx="363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Raccolta liquido peritoneale per colturale.</a:t>
            </a:r>
          </a:p>
          <a:p>
            <a:r>
              <a:rPr lang="it-IT" dirty="0"/>
              <a:t>Resezione sigma- retto secondo Hartmann. Toilette peritoneale 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5ED45F85-93CD-2DF9-E9BD-546025B8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284" y="-176866"/>
            <a:ext cx="4455246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Caso clinico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E51AEDC-893B-28EB-6D3E-125D919D9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96" y="4412557"/>
            <a:ext cx="1689173" cy="2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85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2022">
  <a:themeElements>
    <a:clrScheme name="Office 2013 -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1351</TotalTime>
  <Words>1158</Words>
  <Application>Microsoft Office PowerPoint</Application>
  <PresentationFormat>Widescreen</PresentationFormat>
  <Paragraphs>99</Paragraphs>
  <Slides>21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DIN Next LT Pro Light</vt:lpstr>
      <vt:lpstr>Grandview</vt:lpstr>
      <vt:lpstr>Grandview Display</vt:lpstr>
      <vt:lpstr>Times New Roman</vt:lpstr>
      <vt:lpstr>Office 2013 - Tema 2022</vt:lpstr>
      <vt:lpstr>Gestione e trattamento del paziente post-chirurgico</vt:lpstr>
      <vt:lpstr>Presentazione standard di PowerPoint</vt:lpstr>
      <vt:lpstr>Presentazione standard di PowerPoint</vt:lpstr>
      <vt:lpstr>Presentazione standard di PowerPoint</vt:lpstr>
      <vt:lpstr>Ipocalcemia e il “diamante della mortalità” </vt:lpstr>
      <vt:lpstr>Sepsi e IRA</vt:lpstr>
      <vt:lpstr>Presentazione standard di PowerPoint</vt:lpstr>
      <vt:lpstr>Ica e Iss</vt:lpstr>
      <vt:lpstr>Caso clinico</vt:lpstr>
      <vt:lpstr>Caso clinico</vt:lpstr>
      <vt:lpstr>Presentazione standard di PowerPoint</vt:lpstr>
      <vt:lpstr>Presentazione standard di PowerPoint</vt:lpstr>
      <vt:lpstr>Presentazione standard di PowerPoint</vt:lpstr>
      <vt:lpstr>Terapia a pressione negativa </vt:lpstr>
      <vt:lpstr>La NPWT come profilassi per le SSI </vt:lpstr>
      <vt:lpstr>La NPWT come parte del trattamento per le SSI </vt:lpstr>
      <vt:lpstr>Ecosostenibilità e Costi</vt:lpstr>
      <vt:lpstr>Responsabilità e competenze medico-infermieristiche</vt:lpstr>
      <vt:lpstr>Presentazione standard di PowerPoint</vt:lpstr>
      <vt:lpstr>Sanità efficiente, ecosostenibile, cure di qualità: tailored healthcare.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FRANZOSO LUCIA</cp:lastModifiedBy>
  <cp:revision>20</cp:revision>
  <dcterms:created xsi:type="dcterms:W3CDTF">2022-02-27T17:36:31Z</dcterms:created>
  <dcterms:modified xsi:type="dcterms:W3CDTF">2025-10-14T18:43:04Z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